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6" r:id="rId5"/>
    <p:sldId id="259" r:id="rId6"/>
    <p:sldId id="268" r:id="rId7"/>
    <p:sldId id="260" r:id="rId8"/>
    <p:sldId id="267" r:id="rId9"/>
    <p:sldId id="261" r:id="rId10"/>
    <p:sldId id="262" r:id="rId11"/>
    <p:sldId id="263" r:id="rId12"/>
    <p:sldId id="264"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467"/>
    <a:srgbClr val="8A2432"/>
    <a:srgbClr val="4D5879"/>
    <a:srgbClr val="273C7F"/>
    <a:srgbClr val="253666"/>
    <a:srgbClr val="192443"/>
    <a:srgbClr val="FFFFFF"/>
    <a:srgbClr val="354A87"/>
    <a:srgbClr val="5E80B2"/>
    <a:srgbClr val="E6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296B4-50F0-47A8-A019-4AA9FF6A1858}" v="319" dt="2024-04-17T13:39:55.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751" autoAdjust="0"/>
  </p:normalViewPr>
  <p:slideViewPr>
    <p:cSldViewPr snapToGrid="0">
      <p:cViewPr varScale="1">
        <p:scale>
          <a:sx n="77" d="100"/>
          <a:sy n="77" d="100"/>
        </p:scale>
        <p:origin x="1914"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D98A-8D9F-4B16-AED4-110B5098BBFB}"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6FAB2-9E8D-4CF4-970B-427C6E6F75BA}" type="slidenum">
              <a:rPr lang="en-US" smtClean="0"/>
              <a:t>‹#›</a:t>
            </a:fld>
            <a:endParaRPr lang="en-US"/>
          </a:p>
        </p:txBody>
      </p:sp>
    </p:spTree>
    <p:extLst>
      <p:ext uri="{BB962C8B-B14F-4D97-AF65-F5344CB8AC3E}">
        <p14:creationId xmlns:p14="http://schemas.microsoft.com/office/powerpoint/2010/main" val="287645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talking points:</a:t>
            </a:r>
          </a:p>
          <a:p>
            <a:pPr marL="171450" indent="-171450">
              <a:buFont typeface="Arial" panose="020B0604020202020204" pitchFamily="34" charset="0"/>
              <a:buChar char="•"/>
            </a:pPr>
            <a:r>
              <a:rPr lang="en-US" dirty="0"/>
              <a:t>The safety of our students is very important.</a:t>
            </a:r>
          </a:p>
          <a:p>
            <a:pPr marL="171450" indent="-171450" algn="just">
              <a:buFont typeface="Arial" panose="020B0604020202020204" pitchFamily="34" charset="0"/>
              <a:buChar char="•"/>
            </a:pPr>
            <a:r>
              <a:rPr lang="en-US" dirty="0"/>
              <a:t>FortifyFL is a website </a:t>
            </a:r>
            <a:r>
              <a:rPr lang="en-US" i="1" u="sng" dirty="0"/>
              <a:t>and</a:t>
            </a:r>
            <a:r>
              <a:rPr lang="en-US" dirty="0"/>
              <a:t> an app where anyone can report safety concerns.</a:t>
            </a:r>
          </a:p>
        </p:txBody>
      </p:sp>
      <p:sp>
        <p:nvSpPr>
          <p:cNvPr id="4" name="Slide Number Placeholder 3"/>
          <p:cNvSpPr>
            <a:spLocks noGrp="1"/>
          </p:cNvSpPr>
          <p:nvPr>
            <p:ph type="sldNum" sz="quarter" idx="5"/>
          </p:nvPr>
        </p:nvSpPr>
        <p:spPr/>
        <p:txBody>
          <a:bodyPr/>
          <a:lstStyle/>
          <a:p>
            <a:fld id="{3306FAB2-9E8D-4CF4-970B-427C6E6F75BA}" type="slidenum">
              <a:rPr lang="en-US" smtClean="0"/>
              <a:t>1</a:t>
            </a:fld>
            <a:endParaRPr lang="en-US"/>
          </a:p>
        </p:txBody>
      </p:sp>
    </p:spTree>
    <p:extLst>
      <p:ext uri="{BB962C8B-B14F-4D97-AF65-F5344CB8AC3E}">
        <p14:creationId xmlns:p14="http://schemas.microsoft.com/office/powerpoint/2010/main" val="1162371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through FortifyFL keeps us all safe.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teacher - If there are questions about why we have FortifyFL, here is the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FortifyFL was created and funded by the 2018 Florida Legislature as part of the Marjory Stoneman Douglas High School Public Safety Act. The application was named by students from Marjory Stoneman Douglas High School. The Office of Attorney General, Department of Education and Florida Department of Law Enforcement coordinated its development and roll-out.</a:t>
            </a:r>
          </a:p>
        </p:txBody>
      </p:sp>
      <p:sp>
        <p:nvSpPr>
          <p:cNvPr id="4" name="Slide Number Placeholder 3"/>
          <p:cNvSpPr>
            <a:spLocks noGrp="1"/>
          </p:cNvSpPr>
          <p:nvPr>
            <p:ph type="sldNum" sz="quarter" idx="5"/>
          </p:nvPr>
        </p:nvSpPr>
        <p:spPr/>
        <p:txBody>
          <a:bodyPr/>
          <a:lstStyle/>
          <a:p>
            <a:fld id="{3306FAB2-9E8D-4CF4-970B-427C6E6F75BA}" type="slidenum">
              <a:rPr lang="en-US" smtClean="0"/>
              <a:t>14</a:t>
            </a:fld>
            <a:endParaRPr lang="en-US"/>
          </a:p>
        </p:txBody>
      </p:sp>
    </p:spTree>
    <p:extLst>
      <p:ext uri="{BB962C8B-B14F-4D97-AF65-F5344CB8AC3E}">
        <p14:creationId xmlns:p14="http://schemas.microsoft.com/office/powerpoint/2010/main" val="113033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andview" panose="020B0502040204020203" pitchFamily="34" charset="0"/>
                <a:cs typeface="HElvetica" panose="020B0604020202020204" pitchFamily="34" charset="0"/>
              </a:rPr>
              <a:t>Anyone can choose to remain anonymous using the FortifyFL website or app. </a:t>
            </a:r>
          </a:p>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2</a:t>
            </a:fld>
            <a:endParaRPr lang="en-US"/>
          </a:p>
        </p:txBody>
      </p:sp>
    </p:spTree>
    <p:extLst>
      <p:ext uri="{BB962C8B-B14F-4D97-AF65-F5344CB8AC3E}">
        <p14:creationId xmlns:p14="http://schemas.microsoft.com/office/powerpoint/2010/main" val="278923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DA5467"/>
                </a:solidFill>
                <a:latin typeface="Grandview" panose="020B0502040204020203" pitchFamily="34" charset="0"/>
                <a:ea typeface="+mn-ea"/>
                <a:cs typeface="HElvetica" panose="020B0604020202020204" pitchFamily="34" charset="0"/>
              </a:rPr>
              <a:t>See Something, Say Something, </a:t>
            </a:r>
            <a:r>
              <a:rPr lang="en-US" sz="1200" i="1" kern="1200" dirty="0">
                <a:solidFill>
                  <a:srgbClr val="DA5467"/>
                </a:solidFill>
                <a:latin typeface="Grandview" panose="020B0502040204020203" pitchFamily="34" charset="0"/>
                <a:ea typeface="+mn-ea"/>
                <a:cs typeface="HElvetica" panose="020B0604020202020204" pitchFamily="34" charset="0"/>
              </a:rPr>
              <a:t>Do Something</a:t>
            </a:r>
            <a:r>
              <a:rPr lang="en-US" sz="1200" kern="1200" dirty="0">
                <a:solidFill>
                  <a:srgbClr val="DA5467"/>
                </a:solidFill>
                <a:latin typeface="Grandview" panose="020B0502040204020203" pitchFamily="34" charset="0"/>
                <a:ea typeface="+mn-ea"/>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randview" panose="020B0502040204020203" pitchFamily="34" charset="0"/>
                <a:cs typeface="HElvetica" panose="020B0604020202020204" pitchFamily="34" charset="0"/>
              </a:rPr>
              <a:t>Users can </a:t>
            </a:r>
            <a:r>
              <a:rPr lang="en-US" sz="1200" dirty="0">
                <a:solidFill>
                  <a:srgbClr val="DA5467"/>
                </a:solidFill>
                <a:latin typeface="Grandview" panose="020B0502040204020203" pitchFamily="34" charset="0"/>
                <a:cs typeface="HElvetica" panose="020B0604020202020204" pitchFamily="34" charset="0"/>
              </a:rPr>
              <a:t>instantly send information about suspicious activity, crime, serious threats, etc., </a:t>
            </a:r>
            <a:r>
              <a:rPr lang="en-US" sz="1200" dirty="0">
                <a:solidFill>
                  <a:schemeClr val="bg1"/>
                </a:solidFill>
                <a:latin typeface="Grandview" panose="020B0502040204020203" pitchFamily="34" charset="0"/>
                <a:cs typeface="HElvetica" panose="020B0604020202020204" pitchFamily="34" charset="0"/>
              </a:rPr>
              <a:t>to local law enforcement and school officials.</a:t>
            </a:r>
          </a:p>
          <a:p>
            <a:endParaRPr lang="en-US" sz="1200" kern="1200" dirty="0">
              <a:solidFill>
                <a:srgbClr val="DA5467"/>
              </a:solidFill>
              <a:latin typeface="Grandview" panose="020B0502040204020203" pitchFamily="34" charset="0"/>
              <a:ea typeface="+mn-ea"/>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3306FAB2-9E8D-4CF4-970B-427C6E6F75BA}" type="slidenum">
              <a:rPr lang="en-US" smtClean="0"/>
              <a:t>3</a:t>
            </a:fld>
            <a:endParaRPr lang="en-US"/>
          </a:p>
        </p:txBody>
      </p:sp>
    </p:spTree>
    <p:extLst>
      <p:ext uri="{BB962C8B-B14F-4D97-AF65-F5344CB8AC3E}">
        <p14:creationId xmlns:p14="http://schemas.microsoft.com/office/powerpoint/2010/main" val="327940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4</a:t>
            </a:fld>
            <a:endParaRPr lang="en-US"/>
          </a:p>
        </p:txBody>
      </p:sp>
    </p:spTree>
    <p:extLst>
      <p:ext uri="{BB962C8B-B14F-4D97-AF65-F5344CB8AC3E}">
        <p14:creationId xmlns:p14="http://schemas.microsoft.com/office/powerpoint/2010/main" val="39522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6</a:t>
            </a:fld>
            <a:endParaRPr lang="en-US"/>
          </a:p>
        </p:txBody>
      </p:sp>
    </p:spTree>
    <p:extLst>
      <p:ext uri="{BB962C8B-B14F-4D97-AF65-F5344CB8AC3E}">
        <p14:creationId xmlns:p14="http://schemas.microsoft.com/office/powerpoint/2010/main" val="269187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that knowingly submitting a false tip through FortifyFL is a </a:t>
            </a:r>
            <a:r>
              <a:rPr lang="en-US" u="sng" dirty="0"/>
              <a:t>serious</a:t>
            </a:r>
            <a:r>
              <a:rPr lang="en-US" dirty="0"/>
              <a:t> offense (a 3</a:t>
            </a:r>
            <a:r>
              <a:rPr lang="en-US" baseline="30000" dirty="0"/>
              <a:t>rd</a:t>
            </a:r>
            <a:r>
              <a:rPr lang="en-US" dirty="0"/>
              <a:t> degree felony).</a:t>
            </a:r>
          </a:p>
        </p:txBody>
      </p:sp>
      <p:sp>
        <p:nvSpPr>
          <p:cNvPr id="4" name="Slide Number Placeholder 3"/>
          <p:cNvSpPr>
            <a:spLocks noGrp="1"/>
          </p:cNvSpPr>
          <p:nvPr>
            <p:ph type="sldNum" sz="quarter" idx="5"/>
          </p:nvPr>
        </p:nvSpPr>
        <p:spPr/>
        <p:txBody>
          <a:bodyPr/>
          <a:lstStyle/>
          <a:p>
            <a:fld id="{3306FAB2-9E8D-4CF4-970B-427C6E6F75BA}" type="slidenum">
              <a:rPr lang="en-US" smtClean="0"/>
              <a:t>8</a:t>
            </a:fld>
            <a:endParaRPr lang="en-US"/>
          </a:p>
        </p:txBody>
      </p:sp>
    </p:spTree>
    <p:extLst>
      <p:ext uri="{BB962C8B-B14F-4D97-AF65-F5344CB8AC3E}">
        <p14:creationId xmlns:p14="http://schemas.microsoft.com/office/powerpoint/2010/main" val="138438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tip reads, “</a:t>
            </a:r>
            <a:r>
              <a:rPr lang="en-US" sz="1200" dirty="0"/>
              <a:t>A student on my bus (#302) had a gun he was showing off. I don’t know his name but he’s got red hair and wearing a light gray hoodie with a triangle logo on it.”</a:t>
            </a:r>
          </a:p>
          <a:p>
            <a:r>
              <a:rPr lang="en-US" dirty="0"/>
              <a:t>This tip includes:</a:t>
            </a:r>
          </a:p>
          <a:p>
            <a:pPr marL="171450" indent="-171450">
              <a:buFont typeface="Arial" panose="020B0604020202020204" pitchFamily="34" charset="0"/>
              <a:buChar char="•"/>
            </a:pPr>
            <a:r>
              <a:rPr lang="en-US" dirty="0"/>
              <a:t>WHO - </a:t>
            </a:r>
            <a:r>
              <a:rPr lang="en-US" sz="1200" dirty="0"/>
              <a:t>a student on bus 302 with red hair and wearing a light gray hoodie </a:t>
            </a:r>
          </a:p>
          <a:p>
            <a:pPr marL="171450" indent="-171450">
              <a:buFont typeface="Arial" panose="020B0604020202020204" pitchFamily="34" charset="0"/>
              <a:buChar char="•"/>
            </a:pPr>
            <a:r>
              <a:rPr lang="en-US" sz="1200" dirty="0"/>
              <a:t>WHAT - a gun</a:t>
            </a:r>
          </a:p>
          <a:p>
            <a:pPr marL="171450" indent="-171450">
              <a:buFont typeface="Arial" panose="020B0604020202020204" pitchFamily="34" charset="0"/>
              <a:buChar char="•"/>
            </a:pPr>
            <a:r>
              <a:rPr lang="en-US" sz="1200" dirty="0"/>
              <a:t>WHERE - on bus 302 </a:t>
            </a:r>
          </a:p>
          <a:p>
            <a:pPr marL="0" indent="0">
              <a:buFont typeface="Arial" panose="020B0604020202020204" pitchFamily="34" charset="0"/>
              <a:buNone/>
            </a:pPr>
            <a:r>
              <a:rPr lang="en-US" sz="1200" dirty="0"/>
              <a:t>This tip has good information; it’s missing the WHEN – did this happen this morning? Last week?</a:t>
            </a:r>
            <a:endParaRPr lang="en-US" dirty="0"/>
          </a:p>
          <a:p>
            <a:r>
              <a:rPr lang="en-US" sz="1200" kern="1200" dirty="0">
                <a:solidFill>
                  <a:schemeClr val="tx1"/>
                </a:solidFill>
                <a:latin typeface="+mn-lt"/>
                <a:ea typeface="+mn-ea"/>
                <a:cs typeface="+mn-cs"/>
              </a:rPr>
              <a:t>Tips are useful when they include actionable information. </a:t>
            </a:r>
          </a:p>
          <a:p>
            <a:r>
              <a:rPr lang="en-US" sz="1200" kern="1200" dirty="0">
                <a:solidFill>
                  <a:schemeClr val="tx1"/>
                </a:solidFill>
                <a:latin typeface="+mn-lt"/>
                <a:ea typeface="+mn-ea"/>
                <a:cs typeface="+mn-cs"/>
              </a:rPr>
              <a:t>Please provide enough detail. </a:t>
            </a:r>
          </a:p>
          <a:p>
            <a:r>
              <a:rPr lang="en-US" sz="1200" kern="1200" dirty="0">
                <a:solidFill>
                  <a:schemeClr val="tx1"/>
                </a:solidFill>
                <a:latin typeface="+mn-lt"/>
                <a:ea typeface="+mn-ea"/>
                <a:cs typeface="+mn-cs"/>
              </a:rPr>
              <a:t>Some examples of tips that are not as useful – taken from FortifyFL:</a:t>
            </a:r>
          </a:p>
          <a:p>
            <a:pPr marL="171450" indent="-171450">
              <a:buFont typeface="Arial" panose="020B0604020202020204" pitchFamily="34" charset="0"/>
              <a:buChar char="•"/>
            </a:pPr>
            <a:r>
              <a:rPr lang="en-US" sz="1200" kern="1200" dirty="0">
                <a:solidFill>
                  <a:schemeClr val="tx1"/>
                </a:solidFill>
                <a:latin typeface="+mn-lt"/>
                <a:ea typeface="+mn-ea"/>
                <a:cs typeface="+mn-cs"/>
              </a:rPr>
              <a:t>Someone posted a pic on snap of a gun saying he will shoot up the school on may 20th </a:t>
            </a:r>
            <a:r>
              <a:rPr lang="en-US" sz="1200" kern="1200" dirty="0" err="1">
                <a:solidFill>
                  <a:schemeClr val="tx1"/>
                </a:solidFill>
                <a:latin typeface="+mn-lt"/>
                <a:ea typeface="+mn-ea"/>
                <a:cs typeface="+mn-cs"/>
              </a:rPr>
              <a:t>im</a:t>
            </a:r>
            <a:r>
              <a:rPr lang="en-US" sz="1200" kern="1200" dirty="0">
                <a:solidFill>
                  <a:schemeClr val="tx1"/>
                </a:solidFill>
                <a:latin typeface="+mn-lt"/>
                <a:ea typeface="+mn-ea"/>
                <a:cs typeface="+mn-cs"/>
              </a:rPr>
              <a:t> scared</a:t>
            </a:r>
          </a:p>
          <a:p>
            <a:pPr marL="171450" indent="-171450">
              <a:buFont typeface="Arial" panose="020B0604020202020204" pitchFamily="34" charset="0"/>
              <a:buChar char="•"/>
            </a:pPr>
            <a:r>
              <a:rPr lang="en-US" sz="1200" kern="1200" dirty="0">
                <a:solidFill>
                  <a:schemeClr val="tx1"/>
                </a:solidFill>
                <a:latin typeface="+mn-lt"/>
                <a:ea typeface="+mn-ea"/>
                <a:cs typeface="+mn-cs"/>
              </a:rPr>
              <a:t>Student assaulted a teacher by kicking and punching her.</a:t>
            </a:r>
          </a:p>
          <a:p>
            <a:pPr marL="171450" indent="-171450">
              <a:buFont typeface="Arial" panose="020B0604020202020204" pitchFamily="34" charset="0"/>
              <a:buChar char="•"/>
            </a:pPr>
            <a:r>
              <a:rPr lang="en-US" sz="1200" kern="1200" dirty="0">
                <a:solidFill>
                  <a:schemeClr val="tx1"/>
                </a:solidFill>
                <a:latin typeface="+mn-lt"/>
                <a:ea typeface="+mn-ea"/>
                <a:cs typeface="+mn-cs"/>
              </a:rPr>
              <a:t>There's a girl in the hallway taking about framing a boy</a:t>
            </a:r>
          </a:p>
          <a:p>
            <a:pPr marL="171450" indent="-171450">
              <a:buFont typeface="Arial" panose="020B0604020202020204" pitchFamily="34" charset="0"/>
              <a:buChar char="•"/>
            </a:pPr>
            <a:r>
              <a:rPr lang="en-US" sz="1200" kern="1200" dirty="0">
                <a:solidFill>
                  <a:schemeClr val="tx1"/>
                </a:solidFill>
                <a:latin typeface="+mn-lt"/>
                <a:ea typeface="+mn-ea"/>
                <a:cs typeface="+mn-cs"/>
              </a:rPr>
              <a:t>there was a threat i am scared</a:t>
            </a:r>
          </a:p>
          <a:p>
            <a:pPr marL="171450" indent="-171450">
              <a:buFont typeface="Arial" panose="020B0604020202020204" pitchFamily="34" charset="0"/>
              <a:buChar char="•"/>
            </a:pPr>
            <a:r>
              <a:rPr lang="en-US" sz="1200" kern="1200" dirty="0">
                <a:solidFill>
                  <a:schemeClr val="tx1"/>
                </a:solidFill>
                <a:latin typeface="+mn-lt"/>
                <a:ea typeface="+mn-ea"/>
                <a:cs typeface="+mn-cs"/>
              </a:rPr>
              <a:t>Mutual friend was shown a gun in the classroom</a:t>
            </a:r>
          </a:p>
          <a:p>
            <a:pPr marL="171450" indent="-171450">
              <a:buFont typeface="Arial" panose="020B0604020202020204" pitchFamily="34" charset="0"/>
              <a:buChar char="•"/>
            </a:pPr>
            <a:r>
              <a:rPr lang="en-US" sz="1200" kern="1200" dirty="0">
                <a:solidFill>
                  <a:schemeClr val="tx1"/>
                </a:solidFill>
                <a:latin typeface="+mn-lt"/>
                <a:ea typeface="+mn-ea"/>
                <a:cs typeface="+mn-cs"/>
              </a:rPr>
              <a:t>This one boy keeps following me to my classes and tried to give me a hug and kiss</a:t>
            </a:r>
          </a:p>
          <a:p>
            <a:pPr marL="171450" indent="-171450">
              <a:buFont typeface="Arial" panose="020B0604020202020204" pitchFamily="34" charset="0"/>
              <a:buChar char="•"/>
            </a:pPr>
            <a:r>
              <a:rPr lang="en-US" sz="1200" kern="1200" dirty="0">
                <a:solidFill>
                  <a:schemeClr val="tx1"/>
                </a:solidFill>
                <a:latin typeface="+mn-lt"/>
                <a:ea typeface="+mn-ea"/>
                <a:cs typeface="+mn-cs"/>
              </a:rPr>
              <a:t>Individual is posting disturbing content on his social media, threatening to “kill the ***s”, posting about explosives </a:t>
            </a:r>
            <a:r>
              <a:rPr lang="en-US" sz="1200" kern="1200" dirty="0" err="1">
                <a:solidFill>
                  <a:schemeClr val="tx1"/>
                </a:solidFill>
                <a:latin typeface="+mn-lt"/>
                <a:ea typeface="+mn-ea"/>
                <a:cs typeface="+mn-cs"/>
              </a:rPr>
              <a:t>etc</a:t>
            </a:r>
            <a:endParaRPr lang="en-US" sz="1200" kern="1200" dirty="0">
              <a:solidFill>
                <a:schemeClr val="tx1"/>
              </a:solidFill>
              <a:latin typeface="+mn-lt"/>
              <a:ea typeface="+mn-ea"/>
              <a:cs typeface="+mn-cs"/>
            </a:endParaRPr>
          </a:p>
          <a:p>
            <a:endParaRPr lang="en-US" dirty="0"/>
          </a:p>
          <a:p>
            <a:r>
              <a:rPr lang="en-US" dirty="0"/>
              <a:t>Vague information is not helpful – if someone is in crisis, who? If there is unsafe activity on campus – where?</a:t>
            </a:r>
          </a:p>
        </p:txBody>
      </p:sp>
      <p:sp>
        <p:nvSpPr>
          <p:cNvPr id="4" name="Slide Number Placeholder 3"/>
          <p:cNvSpPr>
            <a:spLocks noGrp="1"/>
          </p:cNvSpPr>
          <p:nvPr>
            <p:ph type="sldNum" sz="quarter" idx="5"/>
          </p:nvPr>
        </p:nvSpPr>
        <p:spPr/>
        <p:txBody>
          <a:bodyPr/>
          <a:lstStyle/>
          <a:p>
            <a:fld id="{3306FAB2-9E8D-4CF4-970B-427C6E6F75BA}" type="slidenum">
              <a:rPr lang="en-US" smtClean="0"/>
              <a:t>10</a:t>
            </a:fld>
            <a:endParaRPr lang="en-US"/>
          </a:p>
        </p:txBody>
      </p:sp>
    </p:spTree>
    <p:extLst>
      <p:ext uri="{BB962C8B-B14F-4D97-AF65-F5344CB8AC3E}">
        <p14:creationId xmlns:p14="http://schemas.microsoft.com/office/powerpoint/2010/main" val="271774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need to remain anonymous, then skip this section. If you are worried that others will know about your tip, just remember that </a:t>
            </a:r>
            <a:r>
              <a:rPr lang="en-US" b="1" dirty="0"/>
              <a:t>your tip is not p</a:t>
            </a:r>
            <a:r>
              <a:rPr lang="en-US" dirty="0"/>
              <a:t>ublic. When you include your name and other information, you help those who may need to ask you questions.</a:t>
            </a:r>
          </a:p>
          <a:p>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12</a:t>
            </a:fld>
            <a:endParaRPr lang="en-US"/>
          </a:p>
        </p:txBody>
      </p:sp>
    </p:spTree>
    <p:extLst>
      <p:ext uri="{BB962C8B-B14F-4D97-AF65-F5344CB8AC3E}">
        <p14:creationId xmlns:p14="http://schemas.microsoft.com/office/powerpoint/2010/main" val="234263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February 14, 2018, at Marjory Stoneman Douglas High School, 17 people were killed and another 17 were seriously injured in a school shooting. </a:t>
            </a:r>
          </a:p>
          <a:p>
            <a:endParaRPr lang="en-US" dirty="0"/>
          </a:p>
          <a:p>
            <a:r>
              <a:rPr lang="en-US" dirty="0"/>
              <a:t>The shooter exhibited many warning signs that he was on the path to violence. Following this tragic event, investigators learned that numerous people – mostly fellow students – knew about concerning statements and behaviors attributed to the shooter leading up to February 14, 2018.</a:t>
            </a:r>
          </a:p>
          <a:p>
            <a:endParaRPr lang="en-US" dirty="0"/>
          </a:p>
          <a:p>
            <a:r>
              <a:rPr lang="en-US" dirty="0"/>
              <a:t>FortifyFL is a tool </a:t>
            </a:r>
            <a:r>
              <a:rPr lang="en-US"/>
              <a:t>that you </a:t>
            </a:r>
            <a:r>
              <a:rPr lang="en-US" dirty="0"/>
              <a:t>can use if you know about someone wanting to hurt themselves </a:t>
            </a:r>
            <a:r>
              <a:rPr lang="en-US"/>
              <a:t>or others.</a:t>
            </a:r>
            <a:endParaRPr lang="en-US" dirty="0"/>
          </a:p>
        </p:txBody>
      </p:sp>
      <p:sp>
        <p:nvSpPr>
          <p:cNvPr id="4" name="Slide Number Placeholder 3"/>
          <p:cNvSpPr>
            <a:spLocks noGrp="1"/>
          </p:cNvSpPr>
          <p:nvPr>
            <p:ph type="sldNum" sz="quarter" idx="5"/>
          </p:nvPr>
        </p:nvSpPr>
        <p:spPr/>
        <p:txBody>
          <a:bodyPr/>
          <a:lstStyle/>
          <a:p>
            <a:fld id="{3306FAB2-9E8D-4CF4-970B-427C6E6F75BA}" type="slidenum">
              <a:rPr lang="en-US" smtClean="0"/>
              <a:t>13</a:t>
            </a:fld>
            <a:endParaRPr lang="en-US"/>
          </a:p>
        </p:txBody>
      </p:sp>
    </p:spTree>
    <p:extLst>
      <p:ext uri="{BB962C8B-B14F-4D97-AF65-F5344CB8AC3E}">
        <p14:creationId xmlns:p14="http://schemas.microsoft.com/office/powerpoint/2010/main" val="34097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3681006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2135382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8721686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10616188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2639852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309843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5385993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5546198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41249635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39179531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BB5717-EA46-46C3-B183-00A508613732}"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D17EC-69F3-4D52-88EF-49AD56E78239}" type="slidenum">
              <a:rPr lang="en-US" smtClean="0"/>
              <a:t>‹#›</a:t>
            </a:fld>
            <a:endParaRPr lang="en-US" dirty="0"/>
          </a:p>
        </p:txBody>
      </p:sp>
    </p:spTree>
    <p:extLst>
      <p:ext uri="{BB962C8B-B14F-4D97-AF65-F5344CB8AC3E}">
        <p14:creationId xmlns:p14="http://schemas.microsoft.com/office/powerpoint/2010/main" val="27278071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3C7F"/>
            </a:gs>
            <a:gs pos="100000">
              <a:srgbClr val="2536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B5717-EA46-46C3-B183-00A508613732}" type="datetimeFigureOut">
              <a:rPr lang="en-US" smtClean="0"/>
              <a:t>7/23/2024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D17EC-69F3-4D52-88EF-49AD56E78239}" type="slidenum">
              <a:rPr lang="en-US" smtClean="0"/>
              <a:t>‹#›</a:t>
            </a:fld>
            <a:endParaRPr lang="en-US" dirty="0"/>
          </a:p>
        </p:txBody>
      </p:sp>
    </p:spTree>
    <p:extLst>
      <p:ext uri="{BB962C8B-B14F-4D97-AF65-F5344CB8AC3E}">
        <p14:creationId xmlns:p14="http://schemas.microsoft.com/office/powerpoint/2010/main" val="420419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player.vimeo.com/progressive_redirect/playback/956087412/rendition/720p/file.mp4?loc=external&amp;log_user=0&amp;signature=805af154dcbbd6279e34e0c10d68005dbceb4fe4c174ac991bb364bb5e9d736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www.getfortifyf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sketball on a bench">
            <a:extLst>
              <a:ext uri="{FF2B5EF4-FFF2-40B4-BE49-F238E27FC236}">
                <a16:creationId xmlns:a16="http://schemas.microsoft.com/office/drawing/2014/main" id="{EF8AD7CD-CDBB-94F9-D33F-FFBDB8FE6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583" y="-41077"/>
            <a:ext cx="10397486" cy="6935042"/>
          </a:xfrm>
          <a:prstGeom prst="rect">
            <a:avLst/>
          </a:prstGeom>
          <a:solidFill>
            <a:srgbClr val="D9C5AC"/>
          </a:solidFill>
        </p:spPr>
      </p:pic>
      <p:sp>
        <p:nvSpPr>
          <p:cNvPr id="3" name="Subtitle 2"/>
          <p:cNvSpPr>
            <a:spLocks noGrp="1"/>
          </p:cNvSpPr>
          <p:nvPr>
            <p:ph type="subTitle" idx="1"/>
          </p:nvPr>
        </p:nvSpPr>
        <p:spPr>
          <a:xfrm>
            <a:off x="952092" y="1730829"/>
            <a:ext cx="6619007" cy="983025"/>
          </a:xfrm>
        </p:spPr>
        <p:txBody>
          <a:bodyPr>
            <a:normAutofit/>
          </a:bodyPr>
          <a:lstStyle/>
          <a:p>
            <a:r>
              <a:rPr lang="en-US" sz="4000" b="1" spc="-150" dirty="0">
                <a:latin typeface="Grandview" panose="020B0502040204020203" pitchFamily="34" charset="0"/>
                <a:cs typeface="HElvetica" panose="020B0604020202020204" pitchFamily="34" charset="0"/>
              </a:rPr>
              <a:t>Anonymous Reporting App</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10" y="295845"/>
            <a:ext cx="9566563" cy="1434984"/>
          </a:xfrm>
          <a:prstGeom prst="rect">
            <a:avLst/>
          </a:prstGeom>
        </p:spPr>
      </p:pic>
      <p:pic>
        <p:nvPicPr>
          <p:cNvPr id="4" name="Picture 3" descr="A screenshot of a phone&#10;&#10;Description automatically generated">
            <a:extLst>
              <a:ext uri="{FF2B5EF4-FFF2-40B4-BE49-F238E27FC236}">
                <a16:creationId xmlns:a16="http://schemas.microsoft.com/office/drawing/2014/main" id="{C941CC4E-D0D9-C214-974B-96136732E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3397" y="-300361"/>
            <a:ext cx="3408604" cy="7376569"/>
          </a:xfrm>
          <a:prstGeom prst="rect">
            <a:avLst/>
          </a:prstGeom>
          <a:solidFill>
            <a:srgbClr val="273C7F"/>
          </a:solidFill>
        </p:spPr>
      </p:pic>
    </p:spTree>
    <p:extLst>
      <p:ext uri="{BB962C8B-B14F-4D97-AF65-F5344CB8AC3E}">
        <p14:creationId xmlns:p14="http://schemas.microsoft.com/office/powerpoint/2010/main" val="1909380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007"/>
            <a:ext cx="10515600" cy="935581"/>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838201" y="1724297"/>
            <a:ext cx="5810794" cy="3827417"/>
          </a:xfrm>
        </p:spPr>
        <p:txBody>
          <a:bodyPr>
            <a:normAutofit/>
          </a:bodyPr>
          <a:lstStyle/>
          <a:p>
            <a:pPr marL="0" indent="0">
              <a:buNone/>
            </a:pPr>
            <a:r>
              <a:rPr lang="en-US" sz="6000" b="1" dirty="0">
                <a:solidFill>
                  <a:schemeClr val="bg1"/>
                </a:solidFill>
                <a:latin typeface="Grandview" panose="020B0502040204020203" pitchFamily="34" charset="0"/>
              </a:rPr>
              <a:t>Step 2</a:t>
            </a:r>
            <a:r>
              <a:rPr lang="en-US" sz="6000" dirty="0">
                <a:solidFill>
                  <a:schemeClr val="bg1"/>
                </a:solidFill>
                <a:latin typeface="Grandview" panose="020B0502040204020203" pitchFamily="34" charset="0"/>
              </a:rPr>
              <a:t>:</a:t>
            </a:r>
          </a:p>
          <a:p>
            <a:pPr marL="0" indent="0">
              <a:buNone/>
            </a:pPr>
            <a:r>
              <a:rPr lang="en-US" sz="6000" dirty="0">
                <a:solidFill>
                  <a:schemeClr val="bg1"/>
                </a:solidFill>
                <a:latin typeface="Grandview" panose="020B0502040204020203" pitchFamily="34" charset="0"/>
              </a:rPr>
              <a:t>Provide Your Tip</a:t>
            </a:r>
          </a:p>
          <a:p>
            <a:pPr marL="0" indent="0">
              <a:buNone/>
            </a:pPr>
            <a:r>
              <a:rPr lang="en-US" sz="4000" i="1" dirty="0">
                <a:solidFill>
                  <a:schemeClr val="bg1"/>
                </a:solidFill>
                <a:latin typeface="Grandview" panose="020B0502040204020203" pitchFamily="34" charset="0"/>
              </a:rPr>
              <a:t>Be sure to give enough information to get the right kind of help.</a:t>
            </a:r>
          </a:p>
        </p:txBody>
      </p:sp>
      <p:pic>
        <p:nvPicPr>
          <p:cNvPr id="7" name="Picture 6">
            <a:extLst>
              <a:ext uri="{FF2B5EF4-FFF2-40B4-BE49-F238E27FC236}">
                <a16:creationId xmlns:a16="http://schemas.microsoft.com/office/drawing/2014/main" id="{91FE2777-94B9-803B-ADA9-7648DA19DA14}"/>
              </a:ext>
            </a:extLst>
          </p:cNvPr>
          <p:cNvPicPr>
            <a:picLocks noChangeAspect="1"/>
          </p:cNvPicPr>
          <p:nvPr/>
        </p:nvPicPr>
        <p:blipFill>
          <a:blip r:embed="rId3"/>
          <a:stretch>
            <a:fillRect/>
          </a:stretch>
        </p:blipFill>
        <p:spPr>
          <a:xfrm>
            <a:off x="7512651" y="2131193"/>
            <a:ext cx="3955260" cy="4234313"/>
          </a:xfrm>
          <a:prstGeom prst="rect">
            <a:avLst/>
          </a:prstGeom>
        </p:spPr>
      </p:pic>
      <p:sp>
        <p:nvSpPr>
          <p:cNvPr id="4" name="TextBox 3">
            <a:extLst>
              <a:ext uri="{FF2B5EF4-FFF2-40B4-BE49-F238E27FC236}">
                <a16:creationId xmlns:a16="http://schemas.microsoft.com/office/drawing/2014/main" id="{BD47F001-D26F-8A98-B421-025E7DE7AD0D}"/>
              </a:ext>
            </a:extLst>
          </p:cNvPr>
          <p:cNvSpPr txBox="1"/>
          <p:nvPr/>
        </p:nvSpPr>
        <p:spPr>
          <a:xfrm>
            <a:off x="7643813" y="3857625"/>
            <a:ext cx="3571875" cy="1077218"/>
          </a:xfrm>
          <a:prstGeom prst="rect">
            <a:avLst/>
          </a:prstGeom>
          <a:noFill/>
        </p:spPr>
        <p:txBody>
          <a:bodyPr wrap="square" rtlCol="0">
            <a:spAutoFit/>
          </a:bodyPr>
          <a:lstStyle/>
          <a:p>
            <a:r>
              <a:rPr lang="en-US" sz="1600" dirty="0"/>
              <a:t>A student on my bus (#302) had a gun he was showing off. I don’t know his name but he’s got red hair and wearing a light gray hoodie with a triangle logo on it.</a:t>
            </a:r>
          </a:p>
        </p:txBody>
      </p:sp>
    </p:spTree>
    <p:extLst>
      <p:ext uri="{BB962C8B-B14F-4D97-AF65-F5344CB8AC3E}">
        <p14:creationId xmlns:p14="http://schemas.microsoft.com/office/powerpoint/2010/main" val="109167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sz="half" idx="1"/>
          </p:nvPr>
        </p:nvSpPr>
        <p:spPr>
          <a:xfrm>
            <a:off x="705394" y="1528354"/>
            <a:ext cx="5893526" cy="4792743"/>
          </a:xfrm>
        </p:spPr>
        <p:txBody>
          <a:bodyPr>
            <a:normAutofit/>
          </a:bodyPr>
          <a:lstStyle/>
          <a:p>
            <a:pPr marL="0" indent="0">
              <a:buNone/>
            </a:pPr>
            <a:r>
              <a:rPr lang="en-US" sz="6000" b="1" dirty="0">
                <a:solidFill>
                  <a:schemeClr val="bg1"/>
                </a:solidFill>
                <a:latin typeface="Grandview" panose="020B0502040204020203" pitchFamily="34" charset="0"/>
              </a:rPr>
              <a:t>Step 3</a:t>
            </a:r>
            <a:r>
              <a:rPr lang="en-US" sz="6000" dirty="0">
                <a:solidFill>
                  <a:schemeClr val="bg1"/>
                </a:solidFill>
                <a:latin typeface="Grandview" panose="020B0502040204020203" pitchFamily="34" charset="0"/>
              </a:rPr>
              <a:t>:  Attach an Optional Photo or Video</a:t>
            </a:r>
          </a:p>
        </p:txBody>
      </p:sp>
      <p:pic>
        <p:nvPicPr>
          <p:cNvPr id="7" name="Picture 6">
            <a:extLst>
              <a:ext uri="{FF2B5EF4-FFF2-40B4-BE49-F238E27FC236}">
                <a16:creationId xmlns:a16="http://schemas.microsoft.com/office/drawing/2014/main" id="{76AFE3B0-9A56-673F-0CDE-E6379793E3B4}"/>
              </a:ext>
            </a:extLst>
          </p:cNvPr>
          <p:cNvPicPr>
            <a:picLocks noChangeAspect="1"/>
          </p:cNvPicPr>
          <p:nvPr/>
        </p:nvPicPr>
        <p:blipFill>
          <a:blip r:embed="rId2"/>
          <a:stretch>
            <a:fillRect/>
          </a:stretch>
        </p:blipFill>
        <p:spPr>
          <a:xfrm>
            <a:off x="7618878" y="2733846"/>
            <a:ext cx="3655580" cy="3587251"/>
          </a:xfrm>
          <a:prstGeom prst="rect">
            <a:avLst/>
          </a:prstGeom>
        </p:spPr>
      </p:pic>
    </p:spTree>
    <p:extLst>
      <p:ext uri="{BB962C8B-B14F-4D97-AF65-F5344CB8AC3E}">
        <p14:creationId xmlns:p14="http://schemas.microsoft.com/office/powerpoint/2010/main" val="91428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979714"/>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sz="half" idx="1"/>
          </p:nvPr>
        </p:nvSpPr>
        <p:spPr>
          <a:xfrm>
            <a:off x="391887" y="1528354"/>
            <a:ext cx="6962502" cy="4792743"/>
          </a:xfrm>
        </p:spPr>
        <p:txBody>
          <a:bodyPr>
            <a:normAutofit/>
          </a:bodyPr>
          <a:lstStyle/>
          <a:p>
            <a:pPr marL="0" indent="0">
              <a:buNone/>
            </a:pPr>
            <a:r>
              <a:rPr lang="en-US" sz="6000" b="1" dirty="0">
                <a:solidFill>
                  <a:schemeClr val="bg1"/>
                </a:solidFill>
                <a:latin typeface="Grandview" panose="020B0502040204020203" pitchFamily="34" charset="0"/>
              </a:rPr>
              <a:t>Step 4</a:t>
            </a:r>
            <a:r>
              <a:rPr lang="en-US" sz="6000" dirty="0">
                <a:solidFill>
                  <a:schemeClr val="bg1"/>
                </a:solidFill>
                <a:latin typeface="Grandview" panose="020B0502040204020203" pitchFamily="34" charset="0"/>
              </a:rPr>
              <a:t>:  </a:t>
            </a:r>
          </a:p>
          <a:p>
            <a:pPr marL="0" indent="0">
              <a:buNone/>
            </a:pPr>
            <a:r>
              <a:rPr lang="en-US" sz="6000" dirty="0">
                <a:solidFill>
                  <a:schemeClr val="bg1"/>
                </a:solidFill>
                <a:latin typeface="Grandview" panose="020B0502040204020203" pitchFamily="34" charset="0"/>
              </a:rPr>
              <a:t>Provide Optional Information and Submit Your Tip</a:t>
            </a:r>
          </a:p>
        </p:txBody>
      </p:sp>
      <p:pic>
        <p:nvPicPr>
          <p:cNvPr id="7" name="Picture 6">
            <a:extLst>
              <a:ext uri="{FF2B5EF4-FFF2-40B4-BE49-F238E27FC236}">
                <a16:creationId xmlns:a16="http://schemas.microsoft.com/office/drawing/2014/main" id="{6A59A231-C106-E458-387B-FD413582F3AC}"/>
              </a:ext>
            </a:extLst>
          </p:cNvPr>
          <p:cNvPicPr>
            <a:picLocks noChangeAspect="1"/>
          </p:cNvPicPr>
          <p:nvPr/>
        </p:nvPicPr>
        <p:blipFill>
          <a:blip r:embed="rId3"/>
          <a:stretch>
            <a:fillRect/>
          </a:stretch>
        </p:blipFill>
        <p:spPr>
          <a:xfrm>
            <a:off x="7949757" y="1097363"/>
            <a:ext cx="3482419" cy="5760637"/>
          </a:xfrm>
          <a:prstGeom prst="rect">
            <a:avLst/>
          </a:prstGeom>
        </p:spPr>
      </p:pic>
    </p:spTree>
    <p:extLst>
      <p:ext uri="{BB962C8B-B14F-4D97-AF65-F5344CB8AC3E}">
        <p14:creationId xmlns:p14="http://schemas.microsoft.com/office/powerpoint/2010/main" val="239782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576" y="457195"/>
            <a:ext cx="11809638" cy="900112"/>
          </a:xfrm>
        </p:spPr>
        <p:txBody>
          <a:bodyPr>
            <a:normAutofit/>
          </a:bodyPr>
          <a:lstStyle/>
          <a:p>
            <a:pPr marL="0" indent="0" algn="ctr">
              <a:buNone/>
            </a:pPr>
            <a:r>
              <a:rPr lang="en-US" sz="5400" dirty="0">
                <a:solidFill>
                  <a:schemeClr val="bg1"/>
                </a:solidFill>
                <a:latin typeface="Grandview" panose="020B0502040204020203" pitchFamily="34" charset="0"/>
              </a:rPr>
              <a:t>Check out this </a:t>
            </a:r>
            <a:r>
              <a:rPr lang="en-US" sz="5400" dirty="0">
                <a:solidFill>
                  <a:srgbClr val="DA5467"/>
                </a:solidFill>
                <a:latin typeface="Grandview" panose="020B0502040204020203" pitchFamily="34" charset="0"/>
                <a:hlinkClick r:id="rId3">
                  <a:extLst>
                    <a:ext uri="{A12FA001-AC4F-418D-AE19-62706E023703}">
                      <ahyp:hlinkClr xmlns:ahyp="http://schemas.microsoft.com/office/drawing/2018/hyperlinkcolor" xmlns="" val="tx"/>
                    </a:ext>
                  </a:extLst>
                </a:hlinkClick>
              </a:rPr>
              <a:t>video</a:t>
            </a:r>
            <a:r>
              <a:rPr lang="en-US" sz="5400" dirty="0">
                <a:solidFill>
                  <a:srgbClr val="DA5467"/>
                </a:solidFill>
                <a:latin typeface="Grandview" panose="020B0502040204020203" pitchFamily="34" charset="0"/>
              </a:rPr>
              <a:t> </a:t>
            </a:r>
            <a:r>
              <a:rPr lang="en-US" sz="5400" dirty="0">
                <a:solidFill>
                  <a:schemeClr val="bg1"/>
                </a:solidFill>
                <a:latin typeface="Grandview" panose="020B0502040204020203" pitchFamily="34" charset="0"/>
              </a:rPr>
              <a:t>about FortifyFL</a:t>
            </a:r>
          </a:p>
        </p:txBody>
      </p:sp>
      <p:pic>
        <p:nvPicPr>
          <p:cNvPr id="4" name="Picture 3" descr="A group of people with a logo&#10;&#10;Description automatically generated">
            <a:extLst>
              <a:ext uri="{FF2B5EF4-FFF2-40B4-BE49-F238E27FC236}">
                <a16:creationId xmlns:a16="http://schemas.microsoft.com/office/drawing/2014/main" id="{05536D17-5318-019B-D6CD-F0EA5E7E2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207" y="1513571"/>
            <a:ext cx="8891586" cy="5001517"/>
          </a:xfrm>
          <a:prstGeom prst="rect">
            <a:avLst/>
          </a:prstGeom>
        </p:spPr>
      </p:pic>
    </p:spTree>
    <p:extLst>
      <p:ext uri="{BB962C8B-B14F-4D97-AF65-F5344CB8AC3E}">
        <p14:creationId xmlns:p14="http://schemas.microsoft.com/office/powerpoint/2010/main" val="27962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en notebook">
            <a:extLst>
              <a:ext uri="{FF2B5EF4-FFF2-40B4-BE49-F238E27FC236}">
                <a16:creationId xmlns:a16="http://schemas.microsoft.com/office/drawing/2014/main" id="{53545C84-105A-AE72-3BC8-48FE53826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412"/>
            <a:ext cx="12192000" cy="8124824"/>
          </a:xfrm>
          <a:prstGeom prst="rect">
            <a:avLst/>
          </a:prstGeom>
        </p:spPr>
      </p:pic>
      <p:sp>
        <p:nvSpPr>
          <p:cNvPr id="3" name="Content Placeholder 2"/>
          <p:cNvSpPr>
            <a:spLocks noGrp="1"/>
          </p:cNvSpPr>
          <p:nvPr>
            <p:ph idx="1"/>
          </p:nvPr>
        </p:nvSpPr>
        <p:spPr>
          <a:xfrm>
            <a:off x="4873657" y="1816040"/>
            <a:ext cx="7149445" cy="4663441"/>
          </a:xfrm>
        </p:spPr>
        <p:txBody>
          <a:bodyPr>
            <a:normAutofit/>
          </a:bodyPr>
          <a:lstStyle/>
          <a:p>
            <a:pPr marL="0" indent="0">
              <a:buNone/>
            </a:pPr>
            <a:r>
              <a:rPr lang="en-US" sz="7200" dirty="0">
                <a:latin typeface="Grandview" panose="020B0502040204020203" pitchFamily="34" charset="0"/>
              </a:rPr>
              <a:t>Thank you for helping to keep our school and community safe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8" y="235132"/>
            <a:ext cx="10413274" cy="1276896"/>
          </a:xfrm>
          <a:prstGeom prst="rect">
            <a:avLst/>
          </a:prstGeom>
        </p:spPr>
      </p:pic>
      <p:pic>
        <p:nvPicPr>
          <p:cNvPr id="5" name="Picture 4">
            <a:extLst>
              <a:ext uri="{FF2B5EF4-FFF2-40B4-BE49-F238E27FC236}">
                <a16:creationId xmlns:a16="http://schemas.microsoft.com/office/drawing/2014/main" id="{7FBB4B9D-3461-05EA-5C24-9DEFD1BD15B3}"/>
              </a:ext>
            </a:extLst>
          </p:cNvPr>
          <p:cNvPicPr>
            <a:picLocks noChangeAspect="1"/>
          </p:cNvPicPr>
          <p:nvPr/>
        </p:nvPicPr>
        <p:blipFill>
          <a:blip r:embed="rId5"/>
          <a:stretch>
            <a:fillRect/>
          </a:stretch>
        </p:blipFill>
        <p:spPr>
          <a:xfrm>
            <a:off x="10316327" y="135392"/>
            <a:ext cx="1457325" cy="1476375"/>
          </a:xfrm>
          <a:prstGeom prst="rect">
            <a:avLst/>
          </a:prstGeom>
        </p:spPr>
      </p:pic>
      <p:pic>
        <p:nvPicPr>
          <p:cNvPr id="2" name="Picture 2">
            <a:extLst>
              <a:ext uri="{FF2B5EF4-FFF2-40B4-BE49-F238E27FC236}">
                <a16:creationId xmlns:a16="http://schemas.microsoft.com/office/drawing/2014/main" id="{126E942F-3BD6-E382-0822-785196A73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445" y="548388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6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7367"/>
            <a:ext cx="10515600" cy="1325563"/>
          </a:xfrm>
        </p:spPr>
        <p:txBody>
          <a:bodyPr>
            <a:normAutofit/>
          </a:bodyPr>
          <a:lstStyle/>
          <a:p>
            <a:pPr algn="ctr"/>
            <a:r>
              <a:rPr lang="en-US" sz="7200" b="1" dirty="0">
                <a:solidFill>
                  <a:schemeClr val="bg1"/>
                </a:solidFill>
                <a:latin typeface="Grandview" panose="020B0502040204020203" pitchFamily="34" charset="0"/>
                <a:cs typeface="HElvetica" panose="020B0604020202020204" pitchFamily="34" charset="0"/>
              </a:rPr>
              <a:t>You Should Know:</a:t>
            </a:r>
          </a:p>
        </p:txBody>
      </p:sp>
      <p:sp>
        <p:nvSpPr>
          <p:cNvPr id="3" name="Content Placeholder 2"/>
          <p:cNvSpPr>
            <a:spLocks noGrp="1"/>
          </p:cNvSpPr>
          <p:nvPr>
            <p:ph idx="1"/>
          </p:nvPr>
        </p:nvSpPr>
        <p:spPr>
          <a:xfrm>
            <a:off x="838200" y="2175950"/>
            <a:ext cx="10806113" cy="3313683"/>
          </a:xfrm>
        </p:spPr>
        <p:txBody>
          <a:bodyPr>
            <a:noAutofit/>
          </a:bodyPr>
          <a:lstStyle/>
          <a:p>
            <a:pPr marL="0" indent="0">
              <a:buNone/>
            </a:pPr>
            <a:r>
              <a:rPr lang="en-US" sz="4800" dirty="0">
                <a:solidFill>
                  <a:schemeClr val="bg1"/>
                </a:solidFill>
                <a:latin typeface="Grandview" panose="020B0502040204020203" pitchFamily="34" charset="0"/>
                <a:cs typeface="HElvetica" panose="020B0604020202020204" pitchFamily="34" charset="0"/>
              </a:rPr>
              <a:t>There is an anonymous reporting app that allows you to </a:t>
            </a:r>
            <a:r>
              <a:rPr lang="en-US" sz="4800" dirty="0">
                <a:solidFill>
                  <a:srgbClr val="DA5467"/>
                </a:solidFill>
                <a:latin typeface="Grandview" panose="020B0502040204020203" pitchFamily="34" charset="0"/>
                <a:cs typeface="HElvetica" panose="020B0604020202020204" pitchFamily="34" charset="0"/>
              </a:rPr>
              <a:t>instantly send information about suspicious activity</a:t>
            </a:r>
            <a:r>
              <a:rPr lang="en-US" sz="4800" dirty="0">
                <a:solidFill>
                  <a:schemeClr val="bg1"/>
                </a:solidFill>
                <a:latin typeface="Grandview" panose="020B0502040204020203" pitchFamily="34" charset="0"/>
                <a:cs typeface="HElvetica" panose="020B0604020202020204" pitchFamily="34" charset="0"/>
              </a:rPr>
              <a:t>.</a:t>
            </a:r>
          </a:p>
        </p:txBody>
      </p:sp>
      <p:pic>
        <p:nvPicPr>
          <p:cNvPr id="5" name="Picture 4"/>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345909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781594"/>
            <a:ext cx="11055927" cy="1045030"/>
          </a:xfrm>
        </p:spPr>
        <p:txBody>
          <a:bodyPr>
            <a:normAutofit/>
          </a:bodyPr>
          <a:lstStyle/>
          <a:p>
            <a:pPr algn="ctr"/>
            <a:r>
              <a:rPr lang="en-US" sz="6000" b="1" dirty="0">
                <a:solidFill>
                  <a:srgbClr val="DA5467"/>
                </a:solidFill>
                <a:latin typeface="Grandview" panose="020B0502040204020203" pitchFamily="34" charset="0"/>
              </a:rPr>
              <a:t>See Something, Say Something</a:t>
            </a:r>
          </a:p>
        </p:txBody>
      </p:sp>
      <p:sp>
        <p:nvSpPr>
          <p:cNvPr id="3" name="Content Placeholder 2"/>
          <p:cNvSpPr>
            <a:spLocks noGrp="1"/>
          </p:cNvSpPr>
          <p:nvPr>
            <p:ph idx="1"/>
          </p:nvPr>
        </p:nvSpPr>
        <p:spPr>
          <a:xfrm>
            <a:off x="911134" y="1984664"/>
            <a:ext cx="10369731" cy="3626427"/>
          </a:xfrm>
        </p:spPr>
        <p:txBody>
          <a:bodyPr>
            <a:normAutofit/>
          </a:bodyPr>
          <a:lstStyle/>
          <a:p>
            <a:pPr marL="0" indent="0">
              <a:buNone/>
            </a:pPr>
            <a:r>
              <a:rPr lang="en-US" sz="4800" dirty="0">
                <a:solidFill>
                  <a:schemeClr val="bg1"/>
                </a:solidFill>
                <a:latin typeface="Grandview" panose="020B0502040204020203" pitchFamily="34" charset="0"/>
              </a:rPr>
              <a:t>With </a:t>
            </a:r>
            <a:r>
              <a:rPr lang="en-US" sz="4800" i="1" dirty="0">
                <a:solidFill>
                  <a:schemeClr val="bg1"/>
                </a:solidFill>
                <a:latin typeface="Grandview" panose="020B0502040204020203" pitchFamily="34" charset="0"/>
              </a:rPr>
              <a:t>FortifyFL</a:t>
            </a:r>
            <a:r>
              <a:rPr lang="en-US" sz="4800" dirty="0">
                <a:solidFill>
                  <a:schemeClr val="bg1"/>
                </a:solidFill>
                <a:latin typeface="Grandview" panose="020B0502040204020203" pitchFamily="34" charset="0"/>
              </a:rPr>
              <a:t>, you can submit tips about </a:t>
            </a:r>
            <a:r>
              <a:rPr lang="en-US" sz="4800" b="1" dirty="0">
                <a:solidFill>
                  <a:srgbClr val="DA5467"/>
                </a:solidFill>
                <a:latin typeface="Grandview" panose="020B0502040204020203" pitchFamily="34" charset="0"/>
              </a:rPr>
              <a:t>potential crimes or threats </a:t>
            </a:r>
            <a:r>
              <a:rPr lang="en-US" sz="4800" dirty="0">
                <a:solidFill>
                  <a:schemeClr val="bg1"/>
                </a:solidFill>
                <a:latin typeface="Grandview" panose="020B0502040204020203" pitchFamily="34" charset="0"/>
              </a:rPr>
              <a:t>which are sent directly to law enforcement and designated school personnel. </a:t>
            </a:r>
          </a:p>
        </p:txBody>
      </p:sp>
      <p:pic>
        <p:nvPicPr>
          <p:cNvPr id="4" name="Picture 3">
            <a:extLst>
              <a:ext uri="{FF2B5EF4-FFF2-40B4-BE49-F238E27FC236}">
                <a16:creationId xmlns:a16="http://schemas.microsoft.com/office/drawing/2014/main" id="{8AC44A58-3C98-3D3F-811E-B1DDB92B747A}"/>
              </a:ext>
            </a:extLst>
          </p:cNvPr>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111738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699690" cy="1045030"/>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4291444" y="1833497"/>
            <a:ext cx="6925195" cy="3666311"/>
          </a:xfrm>
        </p:spPr>
        <p:txBody>
          <a:bodyPr>
            <a:normAutofit fontScale="92500"/>
          </a:bodyPr>
          <a:lstStyle/>
          <a:p>
            <a:pPr marL="0" indent="0">
              <a:buNone/>
            </a:pPr>
            <a:r>
              <a:rPr lang="en-US" sz="5400" dirty="0">
                <a:solidFill>
                  <a:schemeClr val="bg1"/>
                </a:solidFill>
                <a:latin typeface="Grandview" panose="020B0502040204020203" pitchFamily="34" charset="0"/>
              </a:rPr>
              <a:t>You can submit a tip from any computer at: </a:t>
            </a:r>
            <a:r>
              <a:rPr lang="en-US" sz="7200" b="1" u="sng" dirty="0">
                <a:solidFill>
                  <a:srgbClr val="DA5467"/>
                </a:solidFill>
                <a:effectLst>
                  <a:outerShdw blurRad="38100" dist="38100" dir="2700000" algn="tl">
                    <a:srgbClr val="000000">
                      <a:alpha val="43137"/>
                    </a:srgbClr>
                  </a:outerShdw>
                </a:effectLst>
                <a:latin typeface="Grandview" panose="020B0502040204020203" pitchFamily="34" charset="0"/>
                <a:hlinkClick r:id="rId3">
                  <a:extLst>
                    <a:ext uri="{A12FA001-AC4F-418D-AE19-62706E023703}">
                      <ahyp:hlinkClr xmlns:ahyp="http://schemas.microsoft.com/office/drawing/2018/hyperlinkcolor" xmlns="" val="tx"/>
                    </a:ext>
                  </a:extLst>
                </a:hlinkClick>
              </a:rPr>
              <a:t>GetFortifyFL.com </a:t>
            </a:r>
            <a:endParaRPr lang="en-US" sz="5400" b="1" u="sng" dirty="0">
              <a:solidFill>
                <a:srgbClr val="DA5467"/>
              </a:solidFill>
              <a:effectLst>
                <a:outerShdw blurRad="38100" dist="38100" dir="2700000" algn="tl">
                  <a:srgbClr val="000000">
                    <a:alpha val="43137"/>
                  </a:srgbClr>
                </a:outerShdw>
              </a:effectLst>
              <a:latin typeface="Grandview" panose="020B0502040204020203" pitchFamily="34" charset="0"/>
            </a:endParaRPr>
          </a:p>
        </p:txBody>
      </p:sp>
      <p:pic>
        <p:nvPicPr>
          <p:cNvPr id="6" name="Picture 5"/>
          <p:cNvPicPr>
            <a:picLocks noChangeAspect="1"/>
          </p:cNvPicPr>
          <p:nvPr/>
        </p:nvPicPr>
        <p:blipFill>
          <a:blip r:embed="rId4"/>
          <a:stretch>
            <a:fillRect/>
          </a:stretch>
        </p:blipFill>
        <p:spPr>
          <a:xfrm>
            <a:off x="539625" y="1799308"/>
            <a:ext cx="3363993" cy="3975191"/>
          </a:xfrm>
          <a:prstGeom prst="rect">
            <a:avLst/>
          </a:prstGeom>
        </p:spPr>
      </p:pic>
      <p:pic>
        <p:nvPicPr>
          <p:cNvPr id="5" name="Picture 4">
            <a:extLst>
              <a:ext uri="{FF2B5EF4-FFF2-40B4-BE49-F238E27FC236}">
                <a16:creationId xmlns:a16="http://schemas.microsoft.com/office/drawing/2014/main" id="{6F8C7C52-AF28-FA4B-D09A-1E3FD92DDC32}"/>
              </a:ext>
            </a:extLst>
          </p:cNvPr>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126899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1045030"/>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685800" y="1201784"/>
            <a:ext cx="10887892" cy="5199017"/>
          </a:xfrm>
        </p:spPr>
        <p:txBody>
          <a:bodyPr>
            <a:normAutofit/>
          </a:bodyPr>
          <a:lstStyle/>
          <a:p>
            <a:pPr marL="0" indent="0">
              <a:buNone/>
            </a:pPr>
            <a:r>
              <a:rPr lang="en-US" sz="5200" dirty="0">
                <a:solidFill>
                  <a:schemeClr val="bg1"/>
                </a:solidFill>
                <a:latin typeface="Grandview" panose="020B0502040204020203" pitchFamily="34" charset="0"/>
              </a:rPr>
              <a:t>You can also submit a tip using your phone. Download the FortifyFL App on your phone or tablet. </a:t>
            </a:r>
          </a:p>
        </p:txBody>
      </p:sp>
      <p:pic>
        <p:nvPicPr>
          <p:cNvPr id="8" name="Picture 7">
            <a:extLst>
              <a:ext uri="{FF2B5EF4-FFF2-40B4-BE49-F238E27FC236}">
                <a16:creationId xmlns:a16="http://schemas.microsoft.com/office/drawing/2014/main" id="{20466E05-880D-A5C7-A370-623814B209AE}"/>
              </a:ext>
            </a:extLst>
          </p:cNvPr>
          <p:cNvPicPr>
            <a:picLocks noChangeAspect="1"/>
          </p:cNvPicPr>
          <p:nvPr/>
        </p:nvPicPr>
        <p:blipFill>
          <a:blip r:embed="rId2"/>
          <a:stretch>
            <a:fillRect/>
          </a:stretch>
        </p:blipFill>
        <p:spPr>
          <a:xfrm>
            <a:off x="3163122" y="3718163"/>
            <a:ext cx="2057578" cy="21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E94CF99-6217-CD59-73E2-B0FD2DFD14B0}"/>
              </a:ext>
            </a:extLst>
          </p:cNvPr>
          <p:cNvPicPr>
            <a:picLocks noChangeAspect="1"/>
          </p:cNvPicPr>
          <p:nvPr/>
        </p:nvPicPr>
        <p:blipFill>
          <a:blip r:embed="rId3"/>
          <a:stretch>
            <a:fillRect/>
          </a:stretch>
        </p:blipFill>
        <p:spPr>
          <a:xfrm>
            <a:off x="6971301" y="3718163"/>
            <a:ext cx="2083744" cy="21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B93DB744-9B0C-81CD-10CE-8D19D71F373C}"/>
              </a:ext>
            </a:extLst>
          </p:cNvPr>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2044" y="6177173"/>
            <a:ext cx="3058391" cy="458759"/>
          </a:xfrm>
          <a:prstGeom prst="rect">
            <a:avLst/>
          </a:prstGeom>
        </p:spPr>
      </p:pic>
    </p:spTree>
    <p:extLst>
      <p:ext uri="{BB962C8B-B14F-4D97-AF65-F5344CB8AC3E}">
        <p14:creationId xmlns:p14="http://schemas.microsoft.com/office/powerpoint/2010/main" val="31701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3613-BF68-F3D5-7787-C167E07A5821}"/>
              </a:ext>
            </a:extLst>
          </p:cNvPr>
          <p:cNvSpPr>
            <a:spLocks noGrp="1"/>
          </p:cNvSpPr>
          <p:nvPr>
            <p:ph type="title"/>
          </p:nvPr>
        </p:nvSpPr>
        <p:spPr/>
        <p:txBody>
          <a:bodyPr/>
          <a:lstStyle/>
          <a:p>
            <a:pPr algn="ctr"/>
            <a:r>
              <a:rPr kumimoji="0" lang="en-US" sz="6000" b="1" i="0" u="none" strike="noStrike" kern="1200" cap="none" spc="0" normalizeH="0" baseline="0" noProof="0" dirty="0">
                <a:ln>
                  <a:noFill/>
                </a:ln>
                <a:solidFill>
                  <a:prstClr val="white"/>
                </a:solidFill>
                <a:effectLst/>
                <a:uLnTx/>
                <a:uFillTx/>
                <a:latin typeface="Grandview" panose="020B0502040204020203" pitchFamily="34" charset="0"/>
                <a:ea typeface="+mj-ea"/>
                <a:cs typeface="+mj-cs"/>
              </a:rPr>
              <a:t>How do I submit a tip?</a:t>
            </a:r>
            <a:endParaRPr lang="en-US" dirty="0"/>
          </a:p>
        </p:txBody>
      </p:sp>
      <p:sp>
        <p:nvSpPr>
          <p:cNvPr id="3" name="Content Placeholder 2">
            <a:extLst>
              <a:ext uri="{FF2B5EF4-FFF2-40B4-BE49-F238E27FC236}">
                <a16:creationId xmlns:a16="http://schemas.microsoft.com/office/drawing/2014/main" id="{C2C02D2B-6CEE-149D-6429-A7A5E34FD191}"/>
              </a:ext>
            </a:extLst>
          </p:cNvPr>
          <p:cNvSpPr>
            <a:spLocks noGrp="1"/>
          </p:cNvSpPr>
          <p:nvPr>
            <p:ph idx="1"/>
          </p:nvPr>
        </p:nvSpPr>
        <p:spPr/>
        <p:txBody>
          <a:bodyPr>
            <a:normAutofit/>
          </a:bodyPr>
          <a:lstStyle/>
          <a:p>
            <a:pPr marL="0" marR="0" indent="0">
              <a:spcBef>
                <a:spcPts val="0"/>
              </a:spcBef>
              <a:spcAft>
                <a:spcPts val="0"/>
              </a:spcAft>
              <a:buNone/>
            </a:pPr>
            <a:r>
              <a:rPr lang="en-US" sz="4400" dirty="0">
                <a:solidFill>
                  <a:schemeClr val="bg1"/>
                </a:solidFill>
                <a:latin typeface="Grandview" panose="020B0502040204020203" pitchFamily="34" charset="0"/>
              </a:rPr>
              <a:t>Tips must have </a:t>
            </a:r>
            <a:r>
              <a:rPr lang="en-US" sz="4400" dirty="0">
                <a:solidFill>
                  <a:srgbClr val="DA5467"/>
                </a:solidFill>
                <a:latin typeface="Grandview" panose="020B0502040204020203" pitchFamily="34" charset="0"/>
              </a:rPr>
              <a:t>actionable</a:t>
            </a:r>
            <a:r>
              <a:rPr lang="en-US" sz="4400" dirty="0">
                <a:solidFill>
                  <a:schemeClr val="bg1"/>
                </a:solidFill>
                <a:latin typeface="Grandview" panose="020B0502040204020203" pitchFamily="34" charset="0"/>
              </a:rPr>
              <a:t> information. </a:t>
            </a:r>
          </a:p>
          <a:p>
            <a:pPr marL="0" marR="0" indent="0">
              <a:spcBef>
                <a:spcPts val="0"/>
              </a:spcBef>
              <a:spcAft>
                <a:spcPts val="0"/>
              </a:spcAft>
              <a:buNone/>
            </a:pPr>
            <a:endParaRPr lang="en-US" dirty="0">
              <a:solidFill>
                <a:schemeClr val="bg1"/>
              </a:solidFill>
              <a:latin typeface="Grandview" panose="020B0502040204020203" pitchFamily="34" charset="0"/>
            </a:endParaRPr>
          </a:p>
          <a:p>
            <a:pPr marL="0" marR="0" indent="0">
              <a:spcBef>
                <a:spcPts val="0"/>
              </a:spcBef>
              <a:spcAft>
                <a:spcPts val="0"/>
              </a:spcAft>
              <a:buNone/>
            </a:pPr>
            <a:r>
              <a:rPr lang="en-US" sz="4400" dirty="0">
                <a:solidFill>
                  <a:schemeClr val="bg1"/>
                </a:solidFill>
                <a:latin typeface="Grandview" panose="020B0502040204020203" pitchFamily="34" charset="0"/>
              </a:rPr>
              <a:t>This means including </a:t>
            </a:r>
            <a:r>
              <a:rPr lang="en-US" sz="4400" dirty="0">
                <a:solidFill>
                  <a:srgbClr val="DA5467"/>
                </a:solidFill>
                <a:latin typeface="Grandview" panose="020B0502040204020203" pitchFamily="34" charset="0"/>
              </a:rPr>
              <a:t>WHO</a:t>
            </a:r>
            <a:r>
              <a:rPr lang="en-US" sz="4400" dirty="0">
                <a:solidFill>
                  <a:schemeClr val="bg1"/>
                </a:solidFill>
                <a:latin typeface="Grandview" panose="020B0502040204020203" pitchFamily="34" charset="0"/>
              </a:rPr>
              <a:t> did </a:t>
            </a:r>
            <a:r>
              <a:rPr lang="en-US" sz="4400" dirty="0">
                <a:solidFill>
                  <a:srgbClr val="DA5467"/>
                </a:solidFill>
                <a:latin typeface="Grandview" panose="020B0502040204020203" pitchFamily="34" charset="0"/>
              </a:rPr>
              <a:t>WHAT</a:t>
            </a:r>
            <a:r>
              <a:rPr lang="en-US" sz="4400" dirty="0">
                <a:solidFill>
                  <a:schemeClr val="bg1"/>
                </a:solidFill>
                <a:latin typeface="Grandview" panose="020B0502040204020203" pitchFamily="34" charset="0"/>
              </a:rPr>
              <a:t>, </a:t>
            </a:r>
            <a:r>
              <a:rPr lang="en-US" sz="4400" dirty="0">
                <a:solidFill>
                  <a:srgbClr val="DA5467"/>
                </a:solidFill>
                <a:latin typeface="Grandview" panose="020B0502040204020203" pitchFamily="34" charset="0"/>
              </a:rPr>
              <a:t>WHERE</a:t>
            </a:r>
            <a:r>
              <a:rPr lang="en-US" sz="4400" dirty="0">
                <a:solidFill>
                  <a:schemeClr val="bg1"/>
                </a:solidFill>
                <a:latin typeface="Grandview" panose="020B0502040204020203" pitchFamily="34" charset="0"/>
              </a:rPr>
              <a:t> it happened and </a:t>
            </a:r>
            <a:r>
              <a:rPr lang="en-US" sz="4400" dirty="0">
                <a:solidFill>
                  <a:srgbClr val="DA5467"/>
                </a:solidFill>
                <a:latin typeface="Grandview" panose="020B0502040204020203" pitchFamily="34" charset="0"/>
              </a:rPr>
              <a:t>WHEN</a:t>
            </a:r>
            <a:r>
              <a:rPr lang="en-US" sz="4400" dirty="0">
                <a:solidFill>
                  <a:schemeClr val="bg1"/>
                </a:solidFill>
                <a:latin typeface="Grandview" panose="020B0502040204020203" pitchFamily="34" charset="0"/>
              </a:rPr>
              <a:t>.</a:t>
            </a:r>
          </a:p>
          <a:p>
            <a:pPr marL="0" marR="0" indent="0">
              <a:spcBef>
                <a:spcPts val="0"/>
              </a:spcBef>
              <a:spcAft>
                <a:spcPts val="0"/>
              </a:spcAft>
              <a:buNone/>
            </a:pPr>
            <a:endParaRPr lang="en-US" dirty="0">
              <a:solidFill>
                <a:schemeClr val="bg1"/>
              </a:solidFill>
              <a:latin typeface="Grandview" panose="020B0502040204020203" pitchFamily="34" charset="0"/>
            </a:endParaRPr>
          </a:p>
          <a:p>
            <a:pPr marL="0" marR="0" indent="0">
              <a:spcBef>
                <a:spcPts val="0"/>
              </a:spcBef>
              <a:spcAft>
                <a:spcPts val="0"/>
              </a:spcAft>
              <a:buNone/>
            </a:pPr>
            <a:r>
              <a:rPr lang="en-US" sz="4400" dirty="0">
                <a:solidFill>
                  <a:schemeClr val="bg1"/>
                </a:solidFill>
                <a:latin typeface="Grandview" panose="020B0502040204020203" pitchFamily="34" charset="0"/>
              </a:rPr>
              <a:t>More tip details improve the chances that a situation can be resolved.</a:t>
            </a:r>
          </a:p>
          <a:p>
            <a:pPr marL="0" indent="0">
              <a:buNone/>
            </a:pPr>
            <a:endParaRPr lang="en-US" dirty="0"/>
          </a:p>
        </p:txBody>
      </p:sp>
    </p:spTree>
    <p:extLst>
      <p:ext uri="{BB962C8B-B14F-4D97-AF65-F5344CB8AC3E}">
        <p14:creationId xmlns:p14="http://schemas.microsoft.com/office/powerpoint/2010/main" val="13766520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92777"/>
          </a:xfrm>
        </p:spPr>
        <p:txBody>
          <a:bodyPr>
            <a:normAutofit fontScale="90000"/>
          </a:bodyPr>
          <a:lstStyle/>
          <a:p>
            <a:pPr algn="ctr"/>
            <a:r>
              <a:rPr lang="en-US" sz="6000" b="1" dirty="0">
                <a:solidFill>
                  <a:schemeClr val="bg1"/>
                </a:solidFill>
                <a:latin typeface="Grandview" panose="020B0502040204020203" pitchFamily="34" charset="0"/>
              </a:rPr>
              <a:t>How do I submit a tip in the app?</a:t>
            </a:r>
          </a:p>
        </p:txBody>
      </p:sp>
      <p:sp>
        <p:nvSpPr>
          <p:cNvPr id="3" name="Content Placeholder 2"/>
          <p:cNvSpPr>
            <a:spLocks noGrp="1"/>
          </p:cNvSpPr>
          <p:nvPr>
            <p:ph idx="1"/>
          </p:nvPr>
        </p:nvSpPr>
        <p:spPr>
          <a:xfrm>
            <a:off x="838200" y="1825625"/>
            <a:ext cx="4648200" cy="4351338"/>
          </a:xfrm>
        </p:spPr>
        <p:txBody>
          <a:bodyPr>
            <a:normAutofit/>
          </a:bodyPr>
          <a:lstStyle/>
          <a:p>
            <a:pPr marL="0" indent="0">
              <a:buNone/>
            </a:pPr>
            <a:r>
              <a:rPr lang="en-US" sz="5400" dirty="0">
                <a:solidFill>
                  <a:schemeClr val="bg1"/>
                </a:solidFill>
                <a:latin typeface="Grandview" panose="020B0502040204020203" pitchFamily="34" charset="0"/>
              </a:rPr>
              <a:t>Click “Report a Tip” and indicate if it is an emergency</a:t>
            </a:r>
          </a:p>
        </p:txBody>
      </p:sp>
      <p:sp>
        <p:nvSpPr>
          <p:cNvPr id="9" name="Right Arrow 8"/>
          <p:cNvSpPr/>
          <p:nvPr/>
        </p:nvSpPr>
        <p:spPr>
          <a:xfrm>
            <a:off x="8399417" y="3839243"/>
            <a:ext cx="796834" cy="509451"/>
          </a:xfrm>
          <a:prstGeom prst="rightArrow">
            <a:avLst/>
          </a:prstGeom>
          <a:solidFill>
            <a:srgbClr val="DA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5467"/>
              </a:solidFill>
            </a:endParaRPr>
          </a:p>
        </p:txBody>
      </p:sp>
      <p:pic>
        <p:nvPicPr>
          <p:cNvPr id="5" name="Picture 4">
            <a:extLst>
              <a:ext uri="{FF2B5EF4-FFF2-40B4-BE49-F238E27FC236}">
                <a16:creationId xmlns:a16="http://schemas.microsoft.com/office/drawing/2014/main" id="{F440CE71-CDC9-6029-BEAA-9B2DCA161B28}"/>
              </a:ext>
            </a:extLst>
          </p:cNvPr>
          <p:cNvPicPr>
            <a:picLocks noChangeAspect="1"/>
          </p:cNvPicPr>
          <p:nvPr/>
        </p:nvPicPr>
        <p:blipFill>
          <a:blip r:embed="rId2"/>
          <a:stretch>
            <a:fillRect/>
          </a:stretch>
        </p:blipFill>
        <p:spPr>
          <a:xfrm>
            <a:off x="5857491" y="1997060"/>
            <a:ext cx="2461473" cy="4008467"/>
          </a:xfrm>
          <a:prstGeom prst="rect">
            <a:avLst/>
          </a:prstGeom>
        </p:spPr>
      </p:pic>
      <p:pic>
        <p:nvPicPr>
          <p:cNvPr id="16" name="Picture 15">
            <a:extLst>
              <a:ext uri="{FF2B5EF4-FFF2-40B4-BE49-F238E27FC236}">
                <a16:creationId xmlns:a16="http://schemas.microsoft.com/office/drawing/2014/main" id="{3DC3D68A-D5B8-25BD-8909-5CAF030300AB}"/>
              </a:ext>
            </a:extLst>
          </p:cNvPr>
          <p:cNvPicPr>
            <a:picLocks noChangeAspect="1"/>
          </p:cNvPicPr>
          <p:nvPr/>
        </p:nvPicPr>
        <p:blipFill>
          <a:blip r:embed="rId3"/>
          <a:stretch>
            <a:fillRect/>
          </a:stretch>
        </p:blipFill>
        <p:spPr>
          <a:xfrm>
            <a:off x="9276703" y="1997060"/>
            <a:ext cx="2461472" cy="4008466"/>
          </a:xfrm>
          <a:prstGeom prst="rect">
            <a:avLst/>
          </a:prstGeom>
        </p:spPr>
      </p:pic>
    </p:spTree>
    <p:extLst>
      <p:ext uri="{BB962C8B-B14F-4D97-AF65-F5344CB8AC3E}">
        <p14:creationId xmlns:p14="http://schemas.microsoft.com/office/powerpoint/2010/main" val="41220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6" y="195543"/>
            <a:ext cx="7838209" cy="953588"/>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716281" y="1537946"/>
            <a:ext cx="7710744" cy="4828313"/>
          </a:xfrm>
        </p:spPr>
        <p:txBody>
          <a:bodyPr>
            <a:noAutofit/>
          </a:bodyPr>
          <a:lstStyle/>
          <a:p>
            <a:pPr marL="0" indent="0">
              <a:buNone/>
            </a:pPr>
            <a:r>
              <a:rPr lang="en-US" sz="4000" b="1" dirty="0">
                <a:solidFill>
                  <a:schemeClr val="bg1"/>
                </a:solidFill>
                <a:latin typeface="Grandview" panose="020B0502040204020203" pitchFamily="34" charset="0"/>
              </a:rPr>
              <a:t>Important Notice</a:t>
            </a:r>
            <a:r>
              <a:rPr lang="en-US" sz="4000" dirty="0">
                <a:solidFill>
                  <a:schemeClr val="bg1"/>
                </a:solidFill>
                <a:latin typeface="Grandview" panose="020B0502040204020203" pitchFamily="34" charset="0"/>
              </a:rPr>
              <a:t>: </a:t>
            </a:r>
          </a:p>
          <a:p>
            <a:pPr marL="0" indent="0">
              <a:buNone/>
            </a:pPr>
            <a:r>
              <a:rPr lang="en-US" sz="4000" dirty="0">
                <a:solidFill>
                  <a:schemeClr val="bg1"/>
                </a:solidFill>
                <a:latin typeface="Grandview" panose="020B0502040204020203" pitchFamily="34" charset="0"/>
              </a:rPr>
              <a:t>Per Florida law if someone </a:t>
            </a:r>
            <a:r>
              <a:rPr lang="en-US" sz="4000" b="1" dirty="0">
                <a:solidFill>
                  <a:srgbClr val="DA5467"/>
                </a:solidFill>
                <a:latin typeface="Grandview" panose="020B0502040204020203" pitchFamily="34" charset="0"/>
              </a:rPr>
              <a:t>knowingly submitted a false tip </a:t>
            </a:r>
            <a:r>
              <a:rPr lang="en-US" sz="4000" dirty="0">
                <a:solidFill>
                  <a:schemeClr val="bg1"/>
                </a:solidFill>
                <a:latin typeface="Grandview" panose="020B0502040204020203" pitchFamily="34" charset="0"/>
              </a:rPr>
              <a:t>through FortifyFL, device information will be provided to law enforcement, and the individual could be subject to criminal penalties.</a:t>
            </a:r>
          </a:p>
        </p:txBody>
      </p:sp>
      <p:pic>
        <p:nvPicPr>
          <p:cNvPr id="7" name="Picture 6" descr="A screenshot of a blue screen&#10;&#10;Description automatically generated">
            <a:extLst>
              <a:ext uri="{FF2B5EF4-FFF2-40B4-BE49-F238E27FC236}">
                <a16:creationId xmlns:a16="http://schemas.microsoft.com/office/drawing/2014/main" id="{E2FC60C4-11B1-F2AB-42BC-D28BAA5A4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455" y="-335545"/>
            <a:ext cx="3567545" cy="7720534"/>
          </a:xfrm>
          <a:prstGeom prst="rect">
            <a:avLst/>
          </a:prstGeom>
        </p:spPr>
      </p:pic>
    </p:spTree>
    <p:extLst>
      <p:ext uri="{BB962C8B-B14F-4D97-AF65-F5344CB8AC3E}">
        <p14:creationId xmlns:p14="http://schemas.microsoft.com/office/powerpoint/2010/main" val="213020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761"/>
            <a:ext cx="10515600" cy="953588"/>
          </a:xfrm>
        </p:spPr>
        <p:txBody>
          <a:bodyPr>
            <a:normAutofit/>
          </a:bodyPr>
          <a:lstStyle/>
          <a:p>
            <a:pPr algn="ctr"/>
            <a:r>
              <a:rPr lang="en-US" sz="6000" b="1" dirty="0">
                <a:solidFill>
                  <a:schemeClr val="bg1"/>
                </a:solidFill>
                <a:latin typeface="Grandview" panose="020B0502040204020203" pitchFamily="34" charset="0"/>
              </a:rPr>
              <a:t>How do I submit a tip?</a:t>
            </a:r>
          </a:p>
        </p:txBody>
      </p:sp>
      <p:sp>
        <p:nvSpPr>
          <p:cNvPr id="3" name="Content Placeholder 2"/>
          <p:cNvSpPr>
            <a:spLocks noGrp="1"/>
          </p:cNvSpPr>
          <p:nvPr>
            <p:ph idx="1"/>
          </p:nvPr>
        </p:nvSpPr>
        <p:spPr>
          <a:xfrm>
            <a:off x="838199" y="1568426"/>
            <a:ext cx="6726185" cy="4828313"/>
          </a:xfrm>
        </p:spPr>
        <p:txBody>
          <a:bodyPr>
            <a:normAutofit/>
          </a:bodyPr>
          <a:lstStyle/>
          <a:p>
            <a:pPr marL="0" indent="0">
              <a:buNone/>
            </a:pPr>
            <a:r>
              <a:rPr lang="en-US" sz="6000" b="1" dirty="0">
                <a:solidFill>
                  <a:schemeClr val="bg1"/>
                </a:solidFill>
                <a:latin typeface="Grandview" panose="020B0502040204020203" pitchFamily="34" charset="0"/>
              </a:rPr>
              <a:t>Step 1</a:t>
            </a:r>
            <a:r>
              <a:rPr lang="en-US" sz="6000" dirty="0">
                <a:solidFill>
                  <a:schemeClr val="bg1"/>
                </a:solidFill>
                <a:latin typeface="Grandview" panose="020B0502040204020203" pitchFamily="34" charset="0"/>
              </a:rPr>
              <a:t>:  </a:t>
            </a:r>
          </a:p>
          <a:p>
            <a:pPr marL="0" indent="0">
              <a:buNone/>
            </a:pPr>
            <a:r>
              <a:rPr lang="en-US" sz="6000" dirty="0">
                <a:solidFill>
                  <a:schemeClr val="bg1"/>
                </a:solidFill>
                <a:latin typeface="Grandview" panose="020B0502040204020203" pitchFamily="34" charset="0"/>
              </a:rPr>
              <a:t>Select Your School</a:t>
            </a:r>
          </a:p>
        </p:txBody>
      </p:sp>
      <p:pic>
        <p:nvPicPr>
          <p:cNvPr id="7" name="Picture 6">
            <a:extLst>
              <a:ext uri="{FF2B5EF4-FFF2-40B4-BE49-F238E27FC236}">
                <a16:creationId xmlns:a16="http://schemas.microsoft.com/office/drawing/2014/main" id="{79C8120B-AC02-7E7F-B83A-EA7B975E3D27}"/>
              </a:ext>
            </a:extLst>
          </p:cNvPr>
          <p:cNvPicPr>
            <a:picLocks noChangeAspect="1"/>
          </p:cNvPicPr>
          <p:nvPr/>
        </p:nvPicPr>
        <p:blipFill>
          <a:blip r:embed="rId2"/>
          <a:stretch>
            <a:fillRect/>
          </a:stretch>
        </p:blipFill>
        <p:spPr>
          <a:xfrm>
            <a:off x="7762505" y="1568426"/>
            <a:ext cx="3879754" cy="4653325"/>
          </a:xfrm>
          <a:prstGeom prst="rect">
            <a:avLst/>
          </a:prstGeom>
        </p:spPr>
      </p:pic>
      <p:sp>
        <p:nvSpPr>
          <p:cNvPr id="8" name="Rectangle 7">
            <a:extLst>
              <a:ext uri="{FF2B5EF4-FFF2-40B4-BE49-F238E27FC236}">
                <a16:creationId xmlns:a16="http://schemas.microsoft.com/office/drawing/2014/main" id="{D192E07E-3F37-0323-BB60-B7C666300505}"/>
              </a:ext>
            </a:extLst>
          </p:cNvPr>
          <p:cNvSpPr/>
          <p:nvPr/>
        </p:nvSpPr>
        <p:spPr>
          <a:xfrm>
            <a:off x="7880964" y="4298623"/>
            <a:ext cx="1178351" cy="226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979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919</Words>
  <Application>Microsoft Office PowerPoint</Application>
  <PresentationFormat>Widescreen</PresentationFormat>
  <Paragraphs>82</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Grandview</vt:lpstr>
      <vt:lpstr>HElvetica</vt:lpstr>
      <vt:lpstr>Office Theme</vt:lpstr>
      <vt:lpstr>PowerPoint Presentation</vt:lpstr>
      <vt:lpstr>You Should Know:</vt:lpstr>
      <vt:lpstr>See Something, Say Something</vt:lpstr>
      <vt:lpstr>How do I submit a tip?</vt:lpstr>
      <vt:lpstr>How do I submit a tip?</vt:lpstr>
      <vt:lpstr>How do I submit a tip?</vt:lpstr>
      <vt:lpstr>How do I submit a tip in the app?</vt:lpstr>
      <vt:lpstr>How do I submit a tip?</vt:lpstr>
      <vt:lpstr>How do I submit a tip?</vt:lpstr>
      <vt:lpstr>How do I submit a tip?</vt:lpstr>
      <vt:lpstr>How do I submit a tip?</vt:lpstr>
      <vt:lpstr>How do I submit a tip?</vt:lpstr>
      <vt:lpstr>PowerPoint Presentation</vt:lpstr>
      <vt:lpstr>PowerPoint Presentation</vt:lpstr>
    </vt:vector>
  </TitlesOfParts>
  <Company>Hamilton County School Disrtict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Combass</dc:creator>
  <cp:lastModifiedBy>Gerald Powers</cp:lastModifiedBy>
  <cp:revision>33</cp:revision>
  <dcterms:created xsi:type="dcterms:W3CDTF">2018-10-26T02:41:04Z</dcterms:created>
  <dcterms:modified xsi:type="dcterms:W3CDTF">2024-07-23T12:10:14Z</dcterms:modified>
</cp:coreProperties>
</file>